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8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1253"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354AB0F-9635-41FF-8014-68DA6529A6C5}" type="datetimeFigureOut">
              <a:rPr lang="en-US" smtClean="0"/>
              <a:t>9/20/2018</a:t>
            </a:fld>
            <a:endParaRPr lang="en-IN"/>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845366-FF9C-41EE-B707-C87FE9482902}" type="slidenum">
              <a:rPr lang="en-IN" smtClean="0"/>
              <a:t>‹#›</a:t>
            </a:fld>
            <a:endParaRPr lang="en-IN"/>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1B9DE41-C354-47A3-B2AB-F2880EB2502B}" type="datetimeFigureOut">
              <a:rPr lang="en-US" smtClean="0"/>
              <a:pPr/>
              <a:t>9/20/2018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1B9DE41-C354-47A3-B2AB-F2880EB2502B}" type="datetimeFigureOut">
              <a:rPr lang="en-US" smtClean="0"/>
              <a:pPr/>
              <a:t>9/20/2018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1B9DE41-C354-47A3-B2AB-F2880EB2502B}" type="datetimeFigureOut">
              <a:rPr lang="en-US" smtClean="0"/>
              <a:pPr/>
              <a:t>9/20/2018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1B9DE41-C354-47A3-B2AB-F2880EB2502B}" type="datetimeFigureOut">
              <a:rPr lang="en-US" smtClean="0"/>
              <a:pPr/>
              <a:t>9/20/2018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B9DE41-C354-47A3-B2AB-F2880EB2502B}" type="datetimeFigureOut">
              <a:rPr lang="en-US" smtClean="0"/>
              <a:pPr/>
              <a:t>9/20/2018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E1B9DE41-C354-47A3-B2AB-F2880EB2502B}" type="datetimeFigureOut">
              <a:rPr lang="en-US" smtClean="0"/>
              <a:pPr/>
              <a:t>9/20/2018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E1B9DE41-C354-47A3-B2AB-F2880EB2502B}" type="datetimeFigureOut">
              <a:rPr lang="en-US" smtClean="0"/>
              <a:pPr/>
              <a:t>9/20/2018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1B9DE41-C354-47A3-B2AB-F2880EB2502B}" type="datetimeFigureOut">
              <a:rPr lang="en-US" smtClean="0"/>
              <a:pPr/>
              <a:t>9/20/2018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B9DE41-C354-47A3-B2AB-F2880EB2502B}" type="datetimeFigureOut">
              <a:rPr lang="en-US" smtClean="0"/>
              <a:pPr/>
              <a:t>9/20/2018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B9DE41-C354-47A3-B2AB-F2880EB2502B}" type="datetimeFigureOut">
              <a:rPr lang="en-US" smtClean="0"/>
              <a:pPr/>
              <a:t>9/20/2018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B9DE41-C354-47A3-B2AB-F2880EB2502B}" type="datetimeFigureOut">
              <a:rPr lang="en-US" smtClean="0"/>
              <a:pPr/>
              <a:t>9/20/2018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A53A9B8-457E-493B-9BD8-6CA440BF0283}"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9DE41-C354-47A3-B2AB-F2880EB2502B}" type="datetimeFigureOut">
              <a:rPr lang="en-US" smtClean="0"/>
              <a:pPr/>
              <a:t>9/20/2018</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53A9B8-457E-493B-9BD8-6CA440BF0283}"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Text Box 4"/>
          <p:cNvSpPr txBox="1">
            <a:spLocks noChangeArrowheads="1"/>
          </p:cNvSpPr>
          <p:nvPr/>
        </p:nvSpPr>
        <p:spPr bwMode="auto">
          <a:xfrm>
            <a:off x="4098925" y="2855913"/>
            <a:ext cx="184150" cy="366712"/>
          </a:xfrm>
          <a:prstGeom prst="rect">
            <a:avLst/>
          </a:prstGeom>
          <a:noFill/>
          <a:ln w="9525">
            <a:noFill/>
            <a:miter lim="800000"/>
            <a:headEnd/>
            <a:tailEnd/>
          </a:ln>
        </p:spPr>
        <p:txBody>
          <a:bodyPr wrap="none">
            <a:spAutoFit/>
          </a:bodyPr>
          <a:lstStyle/>
          <a:p>
            <a:endParaRPr lang="en-US"/>
          </a:p>
        </p:txBody>
      </p:sp>
      <p:graphicFrame>
        <p:nvGraphicFramePr>
          <p:cNvPr id="1026" name="Object 5"/>
          <p:cNvGraphicFramePr>
            <a:graphicFrameLocks noChangeAspect="1"/>
          </p:cNvGraphicFramePr>
          <p:nvPr/>
        </p:nvGraphicFramePr>
        <p:xfrm>
          <a:off x="0" y="24"/>
          <a:ext cx="9144000" cy="6858000"/>
        </p:xfrm>
        <a:graphic>
          <a:graphicData uri="http://schemas.openxmlformats.org/presentationml/2006/ole">
            <p:oleObj spid="_x0000_s1026" name="Bitmap Image" r:id="rId3" imgW="9752381" imgH="7314286" progId="PBrush">
              <p:embed/>
            </p:oleObj>
          </a:graphicData>
        </a:graphic>
      </p:graphicFrame>
      <p:sp>
        <p:nvSpPr>
          <p:cNvPr id="1028" name="Text Box 6"/>
          <p:cNvSpPr txBox="1">
            <a:spLocks noChangeArrowheads="1"/>
          </p:cNvSpPr>
          <p:nvPr/>
        </p:nvSpPr>
        <p:spPr bwMode="auto">
          <a:xfrm>
            <a:off x="365125" y="1103313"/>
            <a:ext cx="184150" cy="366712"/>
          </a:xfrm>
          <a:prstGeom prst="rect">
            <a:avLst/>
          </a:prstGeom>
          <a:noFill/>
          <a:ln w="9525">
            <a:noFill/>
            <a:miter lim="800000"/>
            <a:headEnd/>
            <a:tailEnd/>
          </a:ln>
        </p:spPr>
        <p:txBody>
          <a:bodyPr wrap="none">
            <a:spAutoFit/>
          </a:bodyPr>
          <a:lstStyle/>
          <a:p>
            <a:endParaRPr lang="en-US"/>
          </a:p>
        </p:txBody>
      </p:sp>
      <p:pic>
        <p:nvPicPr>
          <p:cNvPr id="1029" name="Picture 8" descr="logo"/>
          <p:cNvPicPr>
            <a:picLocks noChangeAspect="1" noChangeArrowheads="1"/>
          </p:cNvPicPr>
          <p:nvPr/>
        </p:nvPicPr>
        <p:blipFill>
          <a:blip r:embed="rId4"/>
          <a:srcRect/>
          <a:stretch>
            <a:fillRect/>
          </a:stretch>
        </p:blipFill>
        <p:spPr bwMode="auto">
          <a:xfrm>
            <a:off x="6643702" y="1"/>
            <a:ext cx="2500298" cy="1142983"/>
          </a:xfrm>
          <a:prstGeom prst="rect">
            <a:avLst/>
          </a:prstGeom>
          <a:noFill/>
          <a:ln w="9525">
            <a:noFill/>
            <a:miter lim="800000"/>
            <a:headEnd/>
            <a:tailEnd/>
          </a:ln>
        </p:spPr>
      </p:pic>
      <p:sp>
        <p:nvSpPr>
          <p:cNvPr id="1030" name="Text Box 9"/>
          <p:cNvSpPr txBox="1">
            <a:spLocks noChangeArrowheads="1"/>
          </p:cNvSpPr>
          <p:nvPr/>
        </p:nvSpPr>
        <p:spPr bwMode="auto">
          <a:xfrm>
            <a:off x="3184525" y="2703513"/>
            <a:ext cx="184150" cy="366712"/>
          </a:xfrm>
          <a:prstGeom prst="rect">
            <a:avLst/>
          </a:prstGeom>
          <a:noFill/>
          <a:ln w="9525">
            <a:noFill/>
            <a:miter lim="800000"/>
            <a:headEnd/>
            <a:tailEnd/>
          </a:ln>
        </p:spPr>
        <p:txBody>
          <a:bodyPr wrap="none">
            <a:spAutoFit/>
          </a:bodyPr>
          <a:lstStyle/>
          <a:p>
            <a:endParaRPr lang="en-US"/>
          </a:p>
        </p:txBody>
      </p:sp>
      <p:sp>
        <p:nvSpPr>
          <p:cNvPr id="1031" name="Text Box 10"/>
          <p:cNvSpPr txBox="1">
            <a:spLocks noChangeArrowheads="1"/>
          </p:cNvSpPr>
          <p:nvPr/>
        </p:nvSpPr>
        <p:spPr bwMode="auto">
          <a:xfrm>
            <a:off x="838200" y="1676400"/>
            <a:ext cx="7902575" cy="1446550"/>
          </a:xfrm>
          <a:prstGeom prst="rect">
            <a:avLst/>
          </a:prstGeom>
          <a:noFill/>
          <a:ln w="9525">
            <a:noFill/>
            <a:miter lim="800000"/>
            <a:headEnd/>
            <a:tailEnd/>
          </a:ln>
        </p:spPr>
        <p:txBody>
          <a:bodyPr>
            <a:spAutoFit/>
          </a:bodyPr>
          <a:lstStyle/>
          <a:p>
            <a:r>
              <a:rPr lang="en-US" sz="4800" b="1" dirty="0"/>
              <a:t>  </a:t>
            </a:r>
            <a:r>
              <a:rPr lang="en-US" sz="4800" b="1" dirty="0" smtClean="0"/>
              <a:t>      Sharing e-Resources </a:t>
            </a:r>
          </a:p>
          <a:p>
            <a:r>
              <a:rPr lang="en-US" sz="4000" b="1" dirty="0" smtClean="0"/>
              <a:t>       In the Digital Environment</a:t>
            </a:r>
            <a:endParaRPr lang="en-US" sz="2800" b="1" dirty="0"/>
          </a:p>
        </p:txBody>
      </p:sp>
      <p:sp>
        <p:nvSpPr>
          <p:cNvPr id="1032" name="Text Box 11"/>
          <p:cNvSpPr txBox="1">
            <a:spLocks noChangeArrowheads="1"/>
          </p:cNvSpPr>
          <p:nvPr/>
        </p:nvSpPr>
        <p:spPr bwMode="auto">
          <a:xfrm>
            <a:off x="4022725" y="4151313"/>
            <a:ext cx="184150" cy="366712"/>
          </a:xfrm>
          <a:prstGeom prst="rect">
            <a:avLst/>
          </a:prstGeom>
          <a:noFill/>
          <a:ln w="9525">
            <a:noFill/>
            <a:miter lim="800000"/>
            <a:headEnd/>
            <a:tailEnd/>
          </a:ln>
        </p:spPr>
        <p:txBody>
          <a:bodyPr wrap="none">
            <a:spAutoFit/>
          </a:bodyPr>
          <a:lstStyle/>
          <a:p>
            <a:endParaRPr lang="en-US"/>
          </a:p>
        </p:txBody>
      </p:sp>
      <p:sp>
        <p:nvSpPr>
          <p:cNvPr id="1033" name="Text Box 12"/>
          <p:cNvSpPr txBox="1">
            <a:spLocks noChangeArrowheads="1"/>
          </p:cNvSpPr>
          <p:nvPr/>
        </p:nvSpPr>
        <p:spPr bwMode="auto">
          <a:xfrm>
            <a:off x="1752600" y="3810000"/>
            <a:ext cx="5518150" cy="2185214"/>
          </a:xfrm>
          <a:prstGeom prst="rect">
            <a:avLst/>
          </a:prstGeom>
          <a:noFill/>
          <a:ln w="9525">
            <a:noFill/>
            <a:miter lim="800000"/>
            <a:headEnd/>
            <a:tailEnd/>
          </a:ln>
        </p:spPr>
        <p:txBody>
          <a:bodyPr>
            <a:spAutoFit/>
          </a:bodyPr>
          <a:lstStyle/>
          <a:p>
            <a:pPr algn="ctr"/>
            <a:r>
              <a:rPr lang="en-US" sz="3600" b="1" dirty="0" smtClean="0"/>
              <a:t>Dr</a:t>
            </a:r>
            <a:r>
              <a:rPr lang="en-US" sz="3600" b="1" dirty="0"/>
              <a:t>. H K </a:t>
            </a:r>
            <a:r>
              <a:rPr lang="en-US" sz="3600" b="1" dirty="0" err="1" smtClean="0"/>
              <a:t>Kaul</a:t>
            </a:r>
            <a:endParaRPr lang="en-US" sz="3600" b="1" dirty="0"/>
          </a:p>
          <a:p>
            <a:pPr algn="ctr"/>
            <a:r>
              <a:rPr lang="en-US" sz="2800" b="1" dirty="0" smtClean="0"/>
              <a:t>  </a:t>
            </a:r>
            <a:r>
              <a:rPr lang="en-US" sz="2800" b="1" dirty="0"/>
              <a:t>Director, DELNET</a:t>
            </a:r>
          </a:p>
          <a:p>
            <a:pPr algn="ctr"/>
            <a:r>
              <a:rPr lang="en-US" sz="2800" b="1" dirty="0"/>
              <a:t>      Developing Library Network</a:t>
            </a:r>
          </a:p>
          <a:p>
            <a:pPr algn="ctr"/>
            <a:r>
              <a:rPr lang="en-US" sz="1600" b="1" dirty="0"/>
              <a:t>    </a:t>
            </a:r>
            <a:r>
              <a:rPr lang="en-US" sz="1600" b="1" dirty="0" smtClean="0"/>
              <a:t>2018</a:t>
            </a:r>
            <a:endParaRPr lang="en-US" sz="1600" b="1" dirty="0"/>
          </a:p>
          <a:p>
            <a:pPr algn="ctr">
              <a:lnSpc>
                <a:spcPct val="80000"/>
              </a:lnSpc>
              <a:spcBef>
                <a:spcPct val="20000"/>
              </a:spcBef>
            </a:pPr>
            <a:endParaRPr lang="en-US" sz="2800" b="1" dirty="0"/>
          </a:p>
        </p:txBody>
      </p:sp>
      <p:pic>
        <p:nvPicPr>
          <p:cNvPr id="10" name="Picture 8" descr="logo"/>
          <p:cNvPicPr>
            <a:picLocks noChangeAspect="1" noChangeArrowheads="1"/>
          </p:cNvPicPr>
          <p:nvPr/>
        </p:nvPicPr>
        <p:blipFill>
          <a:blip r:embed="rId4"/>
          <a:srcRect/>
          <a:stretch>
            <a:fillRect/>
          </a:stretch>
        </p:blipFill>
        <p:spPr bwMode="auto">
          <a:xfrm>
            <a:off x="6643702" y="0"/>
            <a:ext cx="2500298" cy="114298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25000" lnSpcReduction="20000"/>
          </a:bodyPr>
          <a:lstStyle/>
          <a:p>
            <a:pPr>
              <a:buNone/>
            </a:pPr>
            <a:r>
              <a:rPr lang="en-US" sz="16000" b="1" dirty="0"/>
              <a:t>Manifesto 2007</a:t>
            </a:r>
            <a:endParaRPr lang="en-IN" sz="16000" b="1" dirty="0"/>
          </a:p>
          <a:p>
            <a:pPr>
              <a:buNone/>
            </a:pPr>
            <a:r>
              <a:rPr lang="en-US" sz="8000" dirty="0"/>
              <a:t>A group of LIS experts from the US and  </a:t>
            </a:r>
            <a:endParaRPr lang="en-IN" sz="8000" dirty="0"/>
          </a:p>
          <a:p>
            <a:r>
              <a:rPr lang="en-US" sz="8000" dirty="0"/>
              <a:t>Canada prepared the manifesto in 2007. </a:t>
            </a:r>
            <a:endParaRPr lang="en-IN" sz="8000" dirty="0"/>
          </a:p>
          <a:p>
            <a:r>
              <a:rPr lang="en-US" sz="8000" dirty="0"/>
              <a:t>The following are its main  principles. </a:t>
            </a:r>
            <a:endParaRPr lang="en-IN" sz="8000" dirty="0"/>
          </a:p>
          <a:p>
            <a:r>
              <a:rPr lang="en-US" sz="8000" dirty="0"/>
              <a:t> </a:t>
            </a:r>
            <a:endParaRPr lang="en-IN" sz="8000" dirty="0"/>
          </a:p>
          <a:p>
            <a:r>
              <a:rPr lang="en-US" sz="8000" dirty="0"/>
              <a:t>1.	 “Restrictions shall only be imposed as necessary by individual institutions with the goal that the lowest-possible-barriers-to-fulfillment are presented to the user.</a:t>
            </a:r>
            <a:endParaRPr lang="en-IN" sz="8000" dirty="0"/>
          </a:p>
          <a:p>
            <a:r>
              <a:rPr lang="en-US" sz="8000" dirty="0"/>
              <a:t>2.	“Library users shall be given appropriate options for delivery format, method of delivery, and fulfillment type, including loan, copy, digital copy, and purchase.</a:t>
            </a:r>
            <a:endParaRPr lang="en-IN" sz="8000" dirty="0"/>
          </a:p>
          <a:p>
            <a:r>
              <a:rPr lang="en-US" sz="8000" dirty="0"/>
              <a:t>3. 	 “Global access to sharable resources shall be encouraged through formal and informal networking agreements with the goal towards lowest-barrier-to-fulfillment.</a:t>
            </a:r>
            <a:endParaRPr lang="en-IN" sz="8000" dirty="0"/>
          </a:p>
          <a:p>
            <a:r>
              <a:rPr lang="en-US" sz="8000" dirty="0"/>
              <a:t>4. 	“Sharable resources shall include those held in cultural institutions of all sorts: libraries, archives, museums, and the expertise of those employed in such places.</a:t>
            </a:r>
            <a:endParaRPr lang="en-IN" sz="8000" dirty="0"/>
          </a:p>
          <a:p>
            <a:r>
              <a:rPr lang="en-US" sz="8000" dirty="0"/>
              <a:t> </a:t>
            </a:r>
            <a:endParaRPr lang="en-IN" sz="8000" dirty="0"/>
          </a:p>
          <a:p>
            <a:r>
              <a:rPr lang="en-US" sz="2400" dirty="0"/>
              <a:t> </a:t>
            </a:r>
            <a:endParaRPr lang="en-IN" sz="2400"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10242" name="Picture 2" descr="Image result for Manifesto resource sharing"/>
          <p:cNvPicPr>
            <a:picLocks noChangeAspect="1" noChangeArrowheads="1"/>
          </p:cNvPicPr>
          <p:nvPr/>
        </p:nvPicPr>
        <p:blipFill>
          <a:blip r:embed="rId3"/>
          <a:srcRect/>
          <a:stretch>
            <a:fillRect/>
          </a:stretch>
        </p:blipFill>
        <p:spPr bwMode="auto">
          <a:xfrm>
            <a:off x="0" y="0"/>
            <a:ext cx="3938557" cy="121442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p:cTn id="37"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p:cTn id="43" dur="1000" fill="hold"/>
                                        <p:tgtEl>
                                          <p:spTgt spid="1024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1024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10243">
                                            <p:txEl>
                                              <p:pRg st="7" end="7"/>
                                            </p:txEl>
                                          </p:spTgt>
                                        </p:tgtEl>
                                        <p:attrNameLst>
                                          <p:attrName>style.visibility</p:attrName>
                                        </p:attrNameLst>
                                      </p:cBhvr>
                                      <p:to>
                                        <p:strVal val="visible"/>
                                      </p:to>
                                    </p:set>
                                    <p:anim calcmode="lin" valueType="num">
                                      <p:cBhvr>
                                        <p:cTn id="49" dur="1000" fill="hold"/>
                                        <p:tgtEl>
                                          <p:spTgt spid="1024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1024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17" presetClass="entr" presetSubtype="10" fill="hold" grpId="0" nodeType="clickEffect">
                                  <p:stCondLst>
                                    <p:cond delay="0"/>
                                  </p:stCondLst>
                                  <p:childTnLst>
                                    <p:set>
                                      <p:cBhvr>
                                        <p:cTn id="54" dur="1" fill="hold">
                                          <p:stCondLst>
                                            <p:cond delay="0"/>
                                          </p:stCondLst>
                                        </p:cTn>
                                        <p:tgtEl>
                                          <p:spTgt spid="10243">
                                            <p:txEl>
                                              <p:pRg st="8" end="8"/>
                                            </p:txEl>
                                          </p:spTgt>
                                        </p:tgtEl>
                                        <p:attrNameLst>
                                          <p:attrName>style.visibility</p:attrName>
                                        </p:attrNameLst>
                                      </p:cBhvr>
                                      <p:to>
                                        <p:strVal val="visible"/>
                                      </p:to>
                                    </p:set>
                                    <p:anim calcmode="lin" valueType="num">
                                      <p:cBhvr>
                                        <p:cTn id="55" dur="1000" fill="hold"/>
                                        <p:tgtEl>
                                          <p:spTgt spid="1024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10243">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17" presetClass="entr" presetSubtype="10" fill="hold" grpId="0" nodeType="clickEffect">
                                  <p:stCondLst>
                                    <p:cond delay="0"/>
                                  </p:stCondLst>
                                  <p:childTnLst>
                                    <p:set>
                                      <p:cBhvr>
                                        <p:cTn id="60" dur="1" fill="hold">
                                          <p:stCondLst>
                                            <p:cond delay="0"/>
                                          </p:stCondLst>
                                        </p:cTn>
                                        <p:tgtEl>
                                          <p:spTgt spid="10243">
                                            <p:txEl>
                                              <p:pRg st="9" end="9"/>
                                            </p:txEl>
                                          </p:spTgt>
                                        </p:tgtEl>
                                        <p:attrNameLst>
                                          <p:attrName>style.visibility</p:attrName>
                                        </p:attrNameLst>
                                      </p:cBhvr>
                                      <p:to>
                                        <p:strVal val="visible"/>
                                      </p:to>
                                    </p:set>
                                    <p:anim calcmode="lin" valueType="num">
                                      <p:cBhvr>
                                        <p:cTn id="61" dur="1000" fill="hold"/>
                                        <p:tgtEl>
                                          <p:spTgt spid="10243">
                                            <p:txEl>
                                              <p:pRg st="9" end="9"/>
                                            </p:txEl>
                                          </p:spTgt>
                                        </p:tgtEl>
                                        <p:attrNameLst>
                                          <p:attrName>ppt_w</p:attrName>
                                        </p:attrNameLst>
                                      </p:cBhvr>
                                      <p:tavLst>
                                        <p:tav tm="0">
                                          <p:val>
                                            <p:fltVal val="0"/>
                                          </p:val>
                                        </p:tav>
                                        <p:tav tm="100000">
                                          <p:val>
                                            <p:strVal val="#ppt_w"/>
                                          </p:val>
                                        </p:tav>
                                      </p:tavLst>
                                    </p:anim>
                                    <p:anim calcmode="lin" valueType="num">
                                      <p:cBhvr>
                                        <p:cTn id="62" dur="1000" fill="hold"/>
                                        <p:tgtEl>
                                          <p:spTgt spid="10243">
                                            <p:txEl>
                                              <p:pRg st="9" end="9"/>
                                            </p:txEl>
                                          </p:spTgt>
                                        </p:tgtEl>
                                        <p:attrNameLst>
                                          <p:attrName>ppt_h</p:attrName>
                                        </p:attrNameLst>
                                      </p:cBhvr>
                                      <p:tavLst>
                                        <p:tav tm="0">
                                          <p:val>
                                            <p:strVal val="#ppt_h"/>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17" presetClass="entr" presetSubtype="10" fill="hold" grpId="0" nodeType="clickEffect">
                                  <p:stCondLst>
                                    <p:cond delay="0"/>
                                  </p:stCondLst>
                                  <p:childTnLst>
                                    <p:set>
                                      <p:cBhvr>
                                        <p:cTn id="66" dur="1" fill="hold">
                                          <p:stCondLst>
                                            <p:cond delay="0"/>
                                          </p:stCondLst>
                                        </p:cTn>
                                        <p:tgtEl>
                                          <p:spTgt spid="10243">
                                            <p:txEl>
                                              <p:pRg st="10" end="10"/>
                                            </p:txEl>
                                          </p:spTgt>
                                        </p:tgtEl>
                                        <p:attrNameLst>
                                          <p:attrName>style.visibility</p:attrName>
                                        </p:attrNameLst>
                                      </p:cBhvr>
                                      <p:to>
                                        <p:strVal val="visible"/>
                                      </p:to>
                                    </p:set>
                                    <p:anim calcmode="lin" valueType="num">
                                      <p:cBhvr>
                                        <p:cTn id="67" dur="1000" fill="hold"/>
                                        <p:tgtEl>
                                          <p:spTgt spid="10243">
                                            <p:txEl>
                                              <p:pRg st="10" end="10"/>
                                            </p:txEl>
                                          </p:spTgt>
                                        </p:tgtEl>
                                        <p:attrNameLst>
                                          <p:attrName>ppt_w</p:attrName>
                                        </p:attrNameLst>
                                      </p:cBhvr>
                                      <p:tavLst>
                                        <p:tav tm="0">
                                          <p:val>
                                            <p:fltVal val="0"/>
                                          </p:val>
                                        </p:tav>
                                        <p:tav tm="100000">
                                          <p:val>
                                            <p:strVal val="#ppt_w"/>
                                          </p:val>
                                        </p:tav>
                                      </p:tavLst>
                                    </p:anim>
                                    <p:anim calcmode="lin" valueType="num">
                                      <p:cBhvr>
                                        <p:cTn id="68" dur="1000" fill="hold"/>
                                        <p:tgtEl>
                                          <p:spTgt spid="10243">
                                            <p:txEl>
                                              <p:pRg st="10" end="1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25000" lnSpcReduction="20000"/>
          </a:bodyPr>
          <a:lstStyle/>
          <a:p>
            <a:pPr>
              <a:buNone/>
            </a:pPr>
            <a:r>
              <a:rPr lang="en-US" sz="17600" b="1" dirty="0"/>
              <a:t>Fair Use Doctrine</a:t>
            </a:r>
            <a:endParaRPr lang="en-IN" sz="17600" b="1" dirty="0"/>
          </a:p>
          <a:p>
            <a:endParaRPr lang="en-US" sz="2400" dirty="0" smtClean="0"/>
          </a:p>
          <a:p>
            <a:r>
              <a:rPr lang="en-US" sz="9600" b="1" dirty="0" smtClean="0"/>
              <a:t>Fair </a:t>
            </a:r>
            <a:r>
              <a:rPr lang="en-US" sz="9600" b="1" dirty="0"/>
              <a:t>Use forms part of the Section 107 of the U.S. Copyright Act.  Fair use of a copyrighted work is allowed for “criticism, comment, news reporting, teaching (including multiple copies for classroom use), scholarship, or research, is not an infringement of copyright.” </a:t>
            </a:r>
            <a:endParaRPr lang="en-IN" sz="9600" b="1" dirty="0"/>
          </a:p>
          <a:p>
            <a:endParaRPr lang="en-US" sz="9600" b="1" dirty="0" smtClean="0"/>
          </a:p>
          <a:p>
            <a:r>
              <a:rPr lang="en-US" sz="9600" b="1" dirty="0" smtClean="0"/>
              <a:t>Indian </a:t>
            </a:r>
            <a:r>
              <a:rPr lang="en-US" sz="9600" b="1" dirty="0"/>
              <a:t>Copyright Act, 1957</a:t>
            </a:r>
            <a:endParaRPr lang="en-IN" sz="9600" b="1" dirty="0"/>
          </a:p>
          <a:p>
            <a:r>
              <a:rPr lang="en-US" sz="9600" b="1" dirty="0"/>
              <a:t>Sec. 52 (1)  allows copying for  private or personal use/ research.  </a:t>
            </a:r>
            <a:endParaRPr lang="en-IN" sz="9600" b="1" dirty="0"/>
          </a:p>
          <a:p>
            <a:r>
              <a:rPr lang="en-US" sz="9600" b="1" dirty="0" smtClean="0"/>
              <a:t>Section </a:t>
            </a:r>
            <a:r>
              <a:rPr lang="en-US" sz="9600" b="1" dirty="0"/>
              <a:t>52(1)(n) allows  non-commercial public libraries to store works  for preservation in electronic medium.  </a:t>
            </a:r>
            <a:endParaRPr lang="en-IN" sz="9600" b="1" dirty="0"/>
          </a:p>
          <a:p>
            <a:r>
              <a:rPr lang="en-US" sz="9600" b="1" dirty="0" smtClean="0"/>
              <a:t>Section </a:t>
            </a:r>
            <a:r>
              <a:rPr lang="en-US" sz="9600" b="1" dirty="0"/>
              <a:t>65A  titled “protection against circumvention of technological measures”  restricts librarians to circumvent the DRM.  </a:t>
            </a:r>
            <a:endParaRPr lang="en-IN" sz="9600" b="1" dirty="0"/>
          </a:p>
          <a:p>
            <a:r>
              <a:rPr lang="en-US" sz="9600" b="1" dirty="0"/>
              <a:t> </a:t>
            </a:r>
            <a:endParaRPr lang="en-IN" sz="9600" b="1"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9218" name="Picture 2" descr="Image result for fair use doctrine"/>
          <p:cNvPicPr>
            <a:picLocks noChangeAspect="1" noChangeArrowheads="1"/>
          </p:cNvPicPr>
          <p:nvPr/>
        </p:nvPicPr>
        <p:blipFill>
          <a:blip r:embed="rId3"/>
          <a:srcRect/>
          <a:stretch>
            <a:fillRect/>
          </a:stretch>
        </p:blipFill>
        <p:spPr bwMode="auto">
          <a:xfrm>
            <a:off x="1" y="0"/>
            <a:ext cx="4714876" cy="128586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 calcmode="lin" valueType="num">
                                      <p:cBhvr>
                                        <p:cTn id="13"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anim calcmode="lin" valueType="num">
                                      <p:cBhvr>
                                        <p:cTn id="19"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5" end="5"/>
                                            </p:txEl>
                                          </p:spTgt>
                                        </p:tgtEl>
                                        <p:attrNameLst>
                                          <p:attrName>style.visibility</p:attrName>
                                        </p:attrNameLst>
                                      </p:cBhvr>
                                      <p:to>
                                        <p:strVal val="visible"/>
                                      </p:to>
                                    </p:set>
                                    <p:anim calcmode="lin" valueType="num">
                                      <p:cBhvr>
                                        <p:cTn id="25"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6" end="6"/>
                                            </p:txEl>
                                          </p:spTgt>
                                        </p:tgtEl>
                                        <p:attrNameLst>
                                          <p:attrName>style.visibility</p:attrName>
                                        </p:attrNameLst>
                                      </p:cBhvr>
                                      <p:to>
                                        <p:strVal val="visible"/>
                                      </p:to>
                                    </p:set>
                                    <p:anim calcmode="lin" valueType="num">
                                      <p:cBhvr>
                                        <p:cTn id="31" dur="1000" fill="hold"/>
                                        <p:tgtEl>
                                          <p:spTgt spid="1024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7" end="7"/>
                                            </p:txEl>
                                          </p:spTgt>
                                        </p:tgtEl>
                                        <p:attrNameLst>
                                          <p:attrName>style.visibility</p:attrName>
                                        </p:attrNameLst>
                                      </p:cBhvr>
                                      <p:to>
                                        <p:strVal val="visible"/>
                                      </p:to>
                                    </p:set>
                                    <p:anim calcmode="lin" valueType="num">
                                      <p:cBhvr>
                                        <p:cTn id="37" dur="1000" fill="hold"/>
                                        <p:tgtEl>
                                          <p:spTgt spid="10243">
                                            <p:txEl>
                                              <p:pRg st="7" end="7"/>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0243">
                                            <p:txEl>
                                              <p:pRg st="8" end="8"/>
                                            </p:txEl>
                                          </p:spTgt>
                                        </p:tgtEl>
                                        <p:attrNameLst>
                                          <p:attrName>style.visibility</p:attrName>
                                        </p:attrNameLst>
                                      </p:cBhvr>
                                      <p:to>
                                        <p:strVal val="visible"/>
                                      </p:to>
                                    </p:set>
                                    <p:anim calcmode="lin" valueType="num">
                                      <p:cBhvr>
                                        <p:cTn id="43" dur="1000" fill="hold"/>
                                        <p:tgtEl>
                                          <p:spTgt spid="10243">
                                            <p:txEl>
                                              <p:pRg st="8" end="8"/>
                                            </p:txEl>
                                          </p:spTgt>
                                        </p:tgtEl>
                                        <p:attrNameLst>
                                          <p:attrName>ppt_w</p:attrName>
                                        </p:attrNameLst>
                                      </p:cBhvr>
                                      <p:tavLst>
                                        <p:tav tm="0">
                                          <p:val>
                                            <p:fltVal val="0"/>
                                          </p:val>
                                        </p:tav>
                                        <p:tav tm="100000">
                                          <p:val>
                                            <p:strVal val="#ppt_w"/>
                                          </p:val>
                                        </p:tav>
                                      </p:tavLst>
                                    </p:anim>
                                    <p:anim calcmode="lin" valueType="num">
                                      <p:cBhvr>
                                        <p:cTn id="44" dur="1000" fill="hold"/>
                                        <p:tgtEl>
                                          <p:spTgt spid="1024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lnSpcReduction="10000"/>
          </a:bodyPr>
          <a:lstStyle/>
          <a:p>
            <a:pPr>
              <a:buNone/>
            </a:pPr>
            <a:r>
              <a:rPr lang="en-US" sz="4000" b="1" dirty="0"/>
              <a:t>Fair Use and ILL</a:t>
            </a:r>
            <a:endParaRPr lang="en-IN" sz="4000" b="1" dirty="0"/>
          </a:p>
          <a:p>
            <a:endParaRPr lang="en-US" sz="2400" dirty="0" smtClean="0"/>
          </a:p>
          <a:p>
            <a:r>
              <a:rPr lang="en-US" b="1" dirty="0" smtClean="0"/>
              <a:t>ILL </a:t>
            </a:r>
            <a:r>
              <a:rPr lang="en-US" b="1" dirty="0"/>
              <a:t>has to be for genuine research purposes for one researcher and not for  a number of them.</a:t>
            </a:r>
            <a:endParaRPr lang="en-IN" b="1" dirty="0"/>
          </a:p>
          <a:p>
            <a:r>
              <a:rPr lang="en-US" b="1" dirty="0"/>
              <a:t>DU Example</a:t>
            </a:r>
            <a:endParaRPr lang="en-IN" b="1" dirty="0"/>
          </a:p>
          <a:p>
            <a:r>
              <a:rPr lang="en-US" b="1" dirty="0"/>
              <a:t>Authors/Publishers Concerns</a:t>
            </a:r>
            <a:endParaRPr lang="en-IN" b="1" dirty="0"/>
          </a:p>
          <a:p>
            <a:r>
              <a:rPr lang="en-US" b="1" dirty="0"/>
              <a:t>In the digital environment the technology which is acceptable should avoid the misuse of digital resources. </a:t>
            </a:r>
            <a:endParaRPr lang="en-IN" b="1"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8194" name="Picture 2" descr="Image result for fair use doctrine"/>
          <p:cNvPicPr>
            <a:picLocks noChangeAspect="1" noChangeArrowheads="1"/>
          </p:cNvPicPr>
          <p:nvPr/>
        </p:nvPicPr>
        <p:blipFill>
          <a:blip r:embed="rId3"/>
          <a:srcRect/>
          <a:stretch>
            <a:fillRect/>
          </a:stretch>
        </p:blipFill>
        <p:spPr bwMode="auto">
          <a:xfrm>
            <a:off x="1" y="0"/>
            <a:ext cx="4143372" cy="135729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 calcmode="lin" valueType="num">
                                      <p:cBhvr>
                                        <p:cTn id="13"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 calcmode="lin" valueType="num">
                                      <p:cBhvr>
                                        <p:cTn id="19"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4" end="4"/>
                                            </p:txEl>
                                          </p:spTgt>
                                        </p:tgtEl>
                                        <p:attrNameLst>
                                          <p:attrName>style.visibility</p:attrName>
                                        </p:attrNameLst>
                                      </p:cBhvr>
                                      <p:to>
                                        <p:strVal val="visible"/>
                                      </p:to>
                                    </p:set>
                                    <p:anim calcmode="lin" valueType="num">
                                      <p:cBhvr>
                                        <p:cTn id="25"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5" end="5"/>
                                            </p:txEl>
                                          </p:spTgt>
                                        </p:tgtEl>
                                        <p:attrNameLst>
                                          <p:attrName>style.visibility</p:attrName>
                                        </p:attrNameLst>
                                      </p:cBhvr>
                                      <p:to>
                                        <p:strVal val="visible"/>
                                      </p:to>
                                    </p:set>
                                    <p:anim calcmode="lin" valueType="num">
                                      <p:cBhvr>
                                        <p:cTn id="31"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92500"/>
          </a:bodyPr>
          <a:lstStyle/>
          <a:p>
            <a:pPr>
              <a:buNone/>
            </a:pPr>
            <a:r>
              <a:rPr lang="en-US" sz="4400" b="1" dirty="0"/>
              <a:t>Fair </a:t>
            </a:r>
            <a:r>
              <a:rPr lang="en-US" sz="4400" b="1" dirty="0" smtClean="0"/>
              <a:t>Dealing</a:t>
            </a:r>
          </a:p>
          <a:p>
            <a:pPr>
              <a:buNone/>
            </a:pPr>
            <a:endParaRPr lang="en-IN" dirty="0"/>
          </a:p>
          <a:p>
            <a:r>
              <a:rPr lang="en-US" dirty="0"/>
              <a:t>Many Commonwealth countries including Australia, Canada, New Zealand, Singapore and United Kingdom  have adopted the doctrine of Fair Dealing which  allows use of the copyrighted works for certain activities without obtaining the permission of the copyright owners. </a:t>
            </a:r>
            <a:endParaRPr lang="en-IN" dirty="0"/>
          </a:p>
          <a:p>
            <a:pPr>
              <a:buNone/>
            </a:pPr>
            <a:r>
              <a:rPr lang="en-US" sz="2400" dirty="0"/>
              <a:t> </a:t>
            </a:r>
            <a:endParaRPr lang="en-IN" sz="2400"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 name="Picture 2" descr="Image result for fair use doctrine"/>
          <p:cNvPicPr>
            <a:picLocks noChangeAspect="1" noChangeArrowheads="1"/>
          </p:cNvPicPr>
          <p:nvPr/>
        </p:nvPicPr>
        <p:blipFill>
          <a:blip r:embed="rId3"/>
          <a:srcRect/>
          <a:stretch>
            <a:fillRect/>
          </a:stretch>
        </p:blipFill>
        <p:spPr bwMode="auto">
          <a:xfrm>
            <a:off x="1" y="0"/>
            <a:ext cx="4143372" cy="135729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 calcmode="lin" valueType="num">
                                      <p:cBhvr>
                                        <p:cTn id="13"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 calcmode="lin" valueType="num">
                                      <p:cBhvr>
                                        <p:cTn id="19"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85000" lnSpcReduction="10000"/>
          </a:bodyPr>
          <a:lstStyle/>
          <a:p>
            <a:pPr>
              <a:buNone/>
            </a:pPr>
            <a:r>
              <a:rPr lang="en-US" sz="4800" b="1" dirty="0" smtClean="0"/>
              <a:t>Human </a:t>
            </a:r>
            <a:r>
              <a:rPr lang="en-US" sz="4800" b="1" dirty="0"/>
              <a:t>Rights for Information </a:t>
            </a:r>
            <a:endParaRPr lang="en-US" sz="4800" b="1" dirty="0" smtClean="0"/>
          </a:p>
          <a:p>
            <a:pPr>
              <a:buNone/>
            </a:pPr>
            <a:endParaRPr lang="en-IN" sz="2400" dirty="0"/>
          </a:p>
          <a:p>
            <a:r>
              <a:rPr lang="en-US" sz="2400" dirty="0"/>
              <a:t>	</a:t>
            </a:r>
            <a:r>
              <a:rPr lang="en-US" b="1" dirty="0"/>
              <a:t>The Universal Declaration of Human Rights (Article 19),  International Covenant of Civil and Political Rights (Article 19) and European Convention on Human Rights (Article 10)  guarantee an individual to “seek, receive and impart information and ideas through any media and regardless of frontiers.” </a:t>
            </a:r>
            <a:endParaRPr lang="en-IN" b="1" dirty="0"/>
          </a:p>
          <a:p>
            <a:r>
              <a:rPr lang="en-US" b="1" dirty="0"/>
              <a:t>Rights of Libraries</a:t>
            </a:r>
            <a:endParaRPr lang="en-IN" b="1" dirty="0"/>
          </a:p>
          <a:p>
            <a:r>
              <a:rPr lang="en-US" b="1" dirty="0"/>
              <a:t>ISO  Inter-Library Loan Application Standards</a:t>
            </a:r>
            <a:endParaRPr lang="en-IN" b="1"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6146" name="Picture 2" descr="Image result for Human Rights for Information"/>
          <p:cNvPicPr>
            <a:picLocks noChangeAspect="1" noChangeArrowheads="1"/>
          </p:cNvPicPr>
          <p:nvPr/>
        </p:nvPicPr>
        <p:blipFill>
          <a:blip r:embed="rId3" cstate="print"/>
          <a:srcRect/>
          <a:stretch>
            <a:fillRect/>
          </a:stretch>
        </p:blipFill>
        <p:spPr bwMode="auto">
          <a:xfrm>
            <a:off x="-1" y="0"/>
            <a:ext cx="4643439" cy="10715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 calcmode="lin" valueType="num">
                                      <p:cBhvr>
                                        <p:cTn id="13"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 calcmode="lin" valueType="num">
                                      <p:cBhvr>
                                        <p:cTn id="19"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4" end="4"/>
                                            </p:txEl>
                                          </p:spTgt>
                                        </p:tgtEl>
                                        <p:attrNameLst>
                                          <p:attrName>style.visibility</p:attrName>
                                        </p:attrNameLst>
                                      </p:cBhvr>
                                      <p:to>
                                        <p:strVal val="visible"/>
                                      </p:to>
                                    </p:set>
                                    <p:anim calcmode="lin" valueType="num">
                                      <p:cBhvr>
                                        <p:cTn id="25"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70000" lnSpcReduction="20000"/>
          </a:bodyPr>
          <a:lstStyle/>
          <a:p>
            <a:pPr>
              <a:buNone/>
            </a:pPr>
            <a:r>
              <a:rPr lang="en-US" sz="2400" dirty="0"/>
              <a:t> </a:t>
            </a:r>
            <a:endParaRPr lang="en-IN" sz="2400" dirty="0"/>
          </a:p>
          <a:p>
            <a:pPr>
              <a:buNone/>
            </a:pPr>
            <a:r>
              <a:rPr lang="en-US" sz="3600" b="1" dirty="0"/>
              <a:t>1.	Remove restrictions in resource sharing   </a:t>
            </a:r>
            <a:endParaRPr lang="en-IN" sz="3600" b="1" dirty="0"/>
          </a:p>
          <a:p>
            <a:pPr>
              <a:buNone/>
            </a:pPr>
            <a:r>
              <a:rPr lang="en-US" sz="3600" b="1" dirty="0"/>
              <a:t>2.	Urgent need of using regularly DELNET resources and services</a:t>
            </a:r>
            <a:endParaRPr lang="en-IN" sz="3600" b="1" dirty="0"/>
          </a:p>
          <a:p>
            <a:pPr>
              <a:buNone/>
            </a:pPr>
            <a:r>
              <a:rPr lang="en-US" sz="3600" b="1" dirty="0"/>
              <a:t>3.	Collective information and collective knowledge  be made sharable in the digital form.  </a:t>
            </a:r>
            <a:endParaRPr lang="en-IN" sz="3600" b="1" dirty="0"/>
          </a:p>
          <a:p>
            <a:pPr lvl="0">
              <a:buNone/>
            </a:pPr>
            <a:r>
              <a:rPr lang="en-IN" sz="3600" b="1" dirty="0" smtClean="0"/>
              <a:t>4.  The </a:t>
            </a:r>
            <a:r>
              <a:rPr lang="en-IN" sz="3600" b="1" dirty="0"/>
              <a:t>publishers should  allow make  downloads or creating printouts  of   reasonable portions of content.</a:t>
            </a:r>
          </a:p>
          <a:p>
            <a:pPr lvl="0">
              <a:buNone/>
            </a:pPr>
            <a:r>
              <a:rPr lang="en-IN" sz="3600" b="1" dirty="0" smtClean="0"/>
              <a:t>5.  Be </a:t>
            </a:r>
            <a:r>
              <a:rPr lang="en-IN" sz="3600" b="1" dirty="0"/>
              <a:t>able to make  “a preservation copy of any  at-risk” work. </a:t>
            </a:r>
          </a:p>
          <a:p>
            <a:pPr lvl="0">
              <a:buNone/>
            </a:pPr>
            <a:r>
              <a:rPr lang="en-IN" sz="3600" b="1" dirty="0" smtClean="0"/>
              <a:t>6.  Publishers </a:t>
            </a:r>
            <a:r>
              <a:rPr lang="en-IN" sz="3600" b="1" dirty="0"/>
              <a:t>should accept fair use policies.</a:t>
            </a:r>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122" name="Picture 2" descr="Image result for Resource sharing recommendations"/>
          <p:cNvPicPr>
            <a:picLocks noChangeAspect="1" noChangeArrowheads="1"/>
          </p:cNvPicPr>
          <p:nvPr/>
        </p:nvPicPr>
        <p:blipFill>
          <a:blip r:embed="rId3"/>
          <a:srcRect/>
          <a:stretch>
            <a:fillRect/>
          </a:stretch>
        </p:blipFill>
        <p:spPr bwMode="auto">
          <a:xfrm>
            <a:off x="155575" y="0"/>
            <a:ext cx="4772025"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p:cTn id="37"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p:cTn id="43" dur="1000" fill="hold"/>
                                        <p:tgtEl>
                                          <p:spTgt spid="1024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10243">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a:bodyPr>
          <a:lstStyle/>
          <a:p>
            <a:pPr>
              <a:buNone/>
            </a:pPr>
            <a:r>
              <a:rPr lang="en-US" i="1" dirty="0" smtClean="0"/>
              <a:t>7.</a:t>
            </a:r>
            <a:r>
              <a:rPr lang="en-US" i="1" dirty="0"/>
              <a:t>	</a:t>
            </a:r>
            <a:r>
              <a:rPr lang="en-US" dirty="0"/>
              <a:t> Stop further distribution of the electronic documents by the users.</a:t>
            </a:r>
            <a:endParaRPr lang="en-IN" dirty="0"/>
          </a:p>
          <a:p>
            <a:pPr>
              <a:buNone/>
            </a:pPr>
            <a:r>
              <a:rPr lang="en-US" dirty="0" smtClean="0"/>
              <a:t>8.</a:t>
            </a:r>
            <a:r>
              <a:rPr lang="en-US" dirty="0"/>
              <a:t>	Teach users about  delivery format,  copyright obligations, method of delivery, fulfillment time and  the necessary charges if any.</a:t>
            </a:r>
            <a:endParaRPr lang="en-IN" dirty="0"/>
          </a:p>
          <a:p>
            <a:pPr>
              <a:buNone/>
            </a:pPr>
            <a:r>
              <a:rPr lang="en-US" dirty="0"/>
              <a:t>9</a:t>
            </a:r>
            <a:r>
              <a:rPr lang="en-US" dirty="0" smtClean="0"/>
              <a:t>.</a:t>
            </a:r>
            <a:r>
              <a:rPr lang="en-US" dirty="0"/>
              <a:t>	Library networks should get documents from global sources.</a:t>
            </a:r>
            <a:endParaRPr lang="en-IN"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 name="Picture 2" descr="Image result for Resource sharing recommendations"/>
          <p:cNvPicPr>
            <a:picLocks noChangeAspect="1" noChangeArrowheads="1"/>
          </p:cNvPicPr>
          <p:nvPr/>
        </p:nvPicPr>
        <p:blipFill>
          <a:blip r:embed="rId3"/>
          <a:srcRect/>
          <a:stretch>
            <a:fillRect/>
          </a:stretch>
        </p:blipFill>
        <p:spPr bwMode="auto">
          <a:xfrm>
            <a:off x="1" y="0"/>
            <a:ext cx="4927600"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a:bodyPr>
          <a:lstStyle/>
          <a:p>
            <a:pPr>
              <a:buNone/>
            </a:pPr>
            <a:r>
              <a:rPr lang="en-US" sz="2400" dirty="0"/>
              <a:t> </a:t>
            </a:r>
            <a:endParaRPr lang="en-IN" sz="2400" dirty="0"/>
          </a:p>
          <a:p>
            <a:pPr>
              <a:buNone/>
            </a:pPr>
            <a:r>
              <a:rPr lang="en-US" sz="2800" b="1" dirty="0" smtClean="0"/>
              <a:t>10.</a:t>
            </a:r>
            <a:r>
              <a:rPr lang="en-US" sz="2800" b="1" dirty="0"/>
              <a:t>	In library networks  sharable resources would be those which are held by member-institutions and are issuable or available for reference. </a:t>
            </a:r>
            <a:endParaRPr lang="en-IN" sz="2800" b="1" dirty="0"/>
          </a:p>
          <a:p>
            <a:pPr>
              <a:buNone/>
            </a:pPr>
            <a:r>
              <a:rPr lang="en-US" sz="2800" b="1" dirty="0"/>
              <a:t> </a:t>
            </a:r>
            <a:endParaRPr lang="en-IN" sz="2800" b="1" dirty="0"/>
          </a:p>
          <a:p>
            <a:pPr>
              <a:buNone/>
            </a:pPr>
            <a:r>
              <a:rPr lang="en-US" sz="2800" b="1" dirty="0" smtClean="0"/>
              <a:t>11.</a:t>
            </a:r>
            <a:r>
              <a:rPr lang="en-US" sz="2800" b="1" dirty="0"/>
              <a:t>	Document delivery service to libraries/users should be based on respect for copyright but copyright should not act as a hindrance in making documents available for academic purposes. </a:t>
            </a:r>
            <a:endParaRPr lang="en-IN" sz="2800" b="1"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 name="Picture 2" descr="Image result for Resource sharing recommendations"/>
          <p:cNvPicPr>
            <a:picLocks noChangeAspect="1" noChangeArrowheads="1"/>
          </p:cNvPicPr>
          <p:nvPr/>
        </p:nvPicPr>
        <p:blipFill>
          <a:blip r:embed="rId3"/>
          <a:srcRect/>
          <a:stretch>
            <a:fillRect/>
          </a:stretch>
        </p:blipFill>
        <p:spPr bwMode="auto">
          <a:xfrm>
            <a:off x="1" y="0"/>
            <a:ext cx="4927600"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3717925" y="2779713"/>
            <a:ext cx="184150" cy="366712"/>
          </a:xfrm>
          <a:prstGeom prst="rect">
            <a:avLst/>
          </a:prstGeom>
          <a:noFill/>
          <a:ln w="9525">
            <a:noFill/>
            <a:miter lim="800000"/>
            <a:headEnd/>
            <a:tailEnd/>
          </a:ln>
        </p:spPr>
        <p:txBody>
          <a:bodyPr wrap="none">
            <a:spAutoFit/>
          </a:bodyPr>
          <a:lstStyle/>
          <a:p>
            <a:endParaRPr lang="en-US"/>
          </a:p>
        </p:txBody>
      </p:sp>
      <p:sp>
        <p:nvSpPr>
          <p:cNvPr id="28675" name="Text Box 3"/>
          <p:cNvSpPr txBox="1">
            <a:spLocks noChangeArrowheads="1"/>
          </p:cNvSpPr>
          <p:nvPr/>
        </p:nvSpPr>
        <p:spPr bwMode="auto">
          <a:xfrm>
            <a:off x="3413125" y="3008313"/>
            <a:ext cx="184150" cy="366712"/>
          </a:xfrm>
          <a:prstGeom prst="rect">
            <a:avLst/>
          </a:prstGeom>
          <a:noFill/>
          <a:ln w="9525">
            <a:noFill/>
            <a:miter lim="800000"/>
            <a:headEnd/>
            <a:tailEnd/>
          </a:ln>
        </p:spPr>
        <p:txBody>
          <a:bodyPr wrap="none">
            <a:spAutoFit/>
          </a:bodyPr>
          <a:lstStyle/>
          <a:p>
            <a:endParaRPr lang="en-US"/>
          </a:p>
        </p:txBody>
      </p:sp>
      <p:sp>
        <p:nvSpPr>
          <p:cNvPr id="28676" name="AutoShape 9" descr="9k="/>
          <p:cNvSpPr>
            <a:spLocks noChangeAspect="1" noChangeArrowheads="1"/>
          </p:cNvSpPr>
          <p:nvPr/>
        </p:nvSpPr>
        <p:spPr bwMode="auto">
          <a:xfrm>
            <a:off x="3267075" y="2552700"/>
            <a:ext cx="2609850" cy="1752600"/>
          </a:xfrm>
          <a:prstGeom prst="rect">
            <a:avLst/>
          </a:prstGeom>
          <a:noFill/>
          <a:ln w="9525">
            <a:noFill/>
            <a:miter lim="800000"/>
            <a:headEnd/>
            <a:tailEnd/>
          </a:ln>
        </p:spPr>
        <p:txBody>
          <a:bodyPr/>
          <a:lstStyle/>
          <a:p>
            <a:endParaRPr lang="en-US"/>
          </a:p>
        </p:txBody>
      </p:sp>
      <p:pic>
        <p:nvPicPr>
          <p:cNvPr id="28677" name="Picture 11" descr="10"/>
          <p:cNvPicPr>
            <a:picLocks noChangeAspect="1" noChangeArrowheads="1"/>
          </p:cNvPicPr>
          <p:nvPr/>
        </p:nvPicPr>
        <p:blipFill>
          <a:blip r:embed="rId2"/>
          <a:srcRect/>
          <a:stretch>
            <a:fillRect/>
          </a:stretch>
        </p:blipFill>
        <p:spPr bwMode="auto">
          <a:xfrm>
            <a:off x="2643174" y="2143116"/>
            <a:ext cx="4500594" cy="2500330"/>
          </a:xfrm>
          <a:prstGeom prst="rect">
            <a:avLst/>
          </a:prstGeom>
          <a:noFill/>
          <a:ln w="9525">
            <a:noFill/>
            <a:miter lim="800000"/>
            <a:headEnd/>
            <a:tailEnd/>
          </a:ln>
        </p:spPr>
      </p:pic>
      <p:sp>
        <p:nvSpPr>
          <p:cNvPr id="14337" name="Rectangle 1"/>
          <p:cNvSpPr>
            <a:spLocks noChangeArrowheads="1"/>
          </p:cNvSpPr>
          <p:nvPr/>
        </p:nvSpPr>
        <p:spPr bwMode="auto">
          <a:xfrm>
            <a:off x="3071802" y="4643445"/>
            <a:ext cx="392909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Engravers MT" pitchFamily="18" charset="0"/>
                <a:ea typeface="Times New Roman" pitchFamily="18" charset="0"/>
                <a:cs typeface="Arial" pitchFamily="34" charset="0"/>
              </a:rPr>
              <a:t>Images used in the presentation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Engravers MT" pitchFamily="18" charset="0"/>
                <a:ea typeface="Times New Roman" pitchFamily="18" charset="0"/>
                <a:cs typeface="Arial" pitchFamily="34" charset="0"/>
              </a:rPr>
              <a:t>         are courtesy </a:t>
            </a:r>
            <a:r>
              <a:rPr kumimoji="0" lang="en-US" sz="1100" b="0" i="0" u="none" strike="noStrike" cap="none" normalizeH="0" baseline="0" dirty="0" err="1" smtClean="0">
                <a:ln>
                  <a:noFill/>
                </a:ln>
                <a:solidFill>
                  <a:schemeClr val="tx1"/>
                </a:solidFill>
                <a:effectLst/>
                <a:latin typeface="Engravers MT" pitchFamily="18" charset="0"/>
                <a:ea typeface="Times New Roman" pitchFamily="18" charset="0"/>
                <a:cs typeface="Arial" pitchFamily="34" charset="0"/>
              </a:rPr>
              <a:t>google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92500" lnSpcReduction="20000"/>
          </a:bodyPr>
          <a:lstStyle/>
          <a:p>
            <a:pPr>
              <a:buNone/>
            </a:pPr>
            <a:r>
              <a:rPr lang="en-US" sz="4300" b="1" dirty="0"/>
              <a:t>The Main Concerns</a:t>
            </a:r>
            <a:endParaRPr lang="en-IN" sz="4300" dirty="0"/>
          </a:p>
          <a:p>
            <a:pPr>
              <a:buNone/>
            </a:pPr>
            <a:r>
              <a:rPr lang="en-US" sz="2400" b="1" dirty="0"/>
              <a:t> </a:t>
            </a:r>
            <a:endParaRPr lang="en-IN" sz="2400" dirty="0"/>
          </a:p>
          <a:p>
            <a:r>
              <a:rPr lang="en-US" sz="2800" b="1" dirty="0"/>
              <a:t>The demand for sharing educational  resources electronically </a:t>
            </a:r>
            <a:endParaRPr lang="en-IN" sz="2800" b="1" dirty="0"/>
          </a:p>
          <a:p>
            <a:r>
              <a:rPr lang="en-US" sz="2800" b="1" dirty="0"/>
              <a:t>Ever growing  sea of information </a:t>
            </a:r>
            <a:endParaRPr lang="en-IN" sz="2800" b="1" dirty="0"/>
          </a:p>
          <a:p>
            <a:r>
              <a:rPr lang="en-US" sz="2800" b="1" dirty="0"/>
              <a:t>Sharing of e-resources/ copyright regulations/</a:t>
            </a:r>
            <a:endParaRPr lang="en-IN" sz="2800" b="1" dirty="0"/>
          </a:p>
          <a:p>
            <a:r>
              <a:rPr lang="en-US" sz="2800" b="1" dirty="0"/>
              <a:t>Product Licenses</a:t>
            </a:r>
            <a:endParaRPr lang="en-IN" sz="2800" b="1" dirty="0"/>
          </a:p>
          <a:p>
            <a:r>
              <a:rPr lang="en-US" sz="2800" b="1" dirty="0"/>
              <a:t>Growth of digital libraries</a:t>
            </a:r>
            <a:endParaRPr lang="en-IN" sz="2800" b="1" dirty="0"/>
          </a:p>
          <a:p>
            <a:r>
              <a:rPr lang="en-US" sz="2800" b="1" dirty="0"/>
              <a:t>Sharable resources </a:t>
            </a:r>
            <a:endParaRPr lang="en-IN" sz="2800" b="1" dirty="0"/>
          </a:p>
          <a:p>
            <a:r>
              <a:rPr lang="en-US" sz="2800" b="1" dirty="0"/>
              <a:t>Four groups : Content, Community, Technology and Services. </a:t>
            </a:r>
            <a:endParaRPr lang="en-IN" sz="2800" b="1"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7" name="Picture 6" descr="Image result for resource sharing libraries"/>
          <p:cNvPicPr/>
          <p:nvPr/>
        </p:nvPicPr>
        <p:blipFill>
          <a:blip r:embed="rId3"/>
          <a:srcRect/>
          <a:stretch>
            <a:fillRect/>
          </a:stretch>
        </p:blipFill>
        <p:spPr bwMode="auto">
          <a:xfrm>
            <a:off x="1" y="0"/>
            <a:ext cx="4429124" cy="114298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p:cTn id="37"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p:cTn id="43" dur="1000" fill="hold"/>
                                        <p:tgtEl>
                                          <p:spTgt spid="1024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1024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10243">
                                            <p:txEl>
                                              <p:pRg st="7" end="7"/>
                                            </p:txEl>
                                          </p:spTgt>
                                        </p:tgtEl>
                                        <p:attrNameLst>
                                          <p:attrName>style.visibility</p:attrName>
                                        </p:attrNameLst>
                                      </p:cBhvr>
                                      <p:to>
                                        <p:strVal val="visible"/>
                                      </p:to>
                                    </p:set>
                                    <p:anim calcmode="lin" valueType="num">
                                      <p:cBhvr>
                                        <p:cTn id="49" dur="1000" fill="hold"/>
                                        <p:tgtEl>
                                          <p:spTgt spid="1024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1024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17" presetClass="entr" presetSubtype="10" fill="hold" grpId="0" nodeType="clickEffect">
                                  <p:stCondLst>
                                    <p:cond delay="0"/>
                                  </p:stCondLst>
                                  <p:childTnLst>
                                    <p:set>
                                      <p:cBhvr>
                                        <p:cTn id="54" dur="1" fill="hold">
                                          <p:stCondLst>
                                            <p:cond delay="0"/>
                                          </p:stCondLst>
                                        </p:cTn>
                                        <p:tgtEl>
                                          <p:spTgt spid="10243">
                                            <p:txEl>
                                              <p:pRg st="8" end="8"/>
                                            </p:txEl>
                                          </p:spTgt>
                                        </p:tgtEl>
                                        <p:attrNameLst>
                                          <p:attrName>style.visibility</p:attrName>
                                        </p:attrNameLst>
                                      </p:cBhvr>
                                      <p:to>
                                        <p:strVal val="visible"/>
                                      </p:to>
                                    </p:set>
                                    <p:anim calcmode="lin" valueType="num">
                                      <p:cBhvr>
                                        <p:cTn id="55" dur="1000" fill="hold"/>
                                        <p:tgtEl>
                                          <p:spTgt spid="1024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1024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77500" lnSpcReduction="20000"/>
          </a:bodyPr>
          <a:lstStyle/>
          <a:p>
            <a:pPr>
              <a:buNone/>
            </a:pPr>
            <a:r>
              <a:rPr lang="en-US" sz="6200" b="1" dirty="0"/>
              <a:t>e-Books</a:t>
            </a:r>
            <a:endParaRPr lang="en-IN" sz="6200" dirty="0"/>
          </a:p>
          <a:p>
            <a:r>
              <a:rPr lang="en-US" sz="3900" dirty="0"/>
              <a:t>Regularly increasing </a:t>
            </a:r>
            <a:endParaRPr lang="en-IN" sz="3900" dirty="0"/>
          </a:p>
          <a:p>
            <a:r>
              <a:rPr lang="en-US" sz="3900" dirty="0"/>
              <a:t>Several pricing models  </a:t>
            </a:r>
            <a:endParaRPr lang="en-IN" sz="3900" dirty="0"/>
          </a:p>
          <a:p>
            <a:r>
              <a:rPr lang="en-US" sz="3900" dirty="0"/>
              <a:t>Infrastructure for  host e-books</a:t>
            </a:r>
            <a:endParaRPr lang="en-IN" sz="3900" dirty="0"/>
          </a:p>
          <a:p>
            <a:r>
              <a:rPr lang="en-US" sz="3900" dirty="0"/>
              <a:t> IFLA  Principles for Library e-Lending, 2013 </a:t>
            </a:r>
            <a:endParaRPr lang="en-IN" sz="3900" dirty="0"/>
          </a:p>
          <a:p>
            <a:pPr lvl="0"/>
            <a:r>
              <a:rPr lang="en-IN" sz="3900" dirty="0"/>
              <a:t>“the right to license and/or purchase any commercially available e-book without embargo;</a:t>
            </a:r>
          </a:p>
          <a:p>
            <a:pPr lvl="0"/>
            <a:r>
              <a:rPr lang="en-IN" sz="3900" dirty="0"/>
              <a:t>Reasonable terms and conditions at a fair price;</a:t>
            </a:r>
          </a:p>
          <a:p>
            <a:pPr>
              <a:buNone/>
            </a:pPr>
            <a:endParaRPr lang="en-IN" sz="3900"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 name="Picture 4" descr="Image result for e-books"/>
          <p:cNvPicPr/>
          <p:nvPr/>
        </p:nvPicPr>
        <p:blipFill>
          <a:blip r:embed="rId3"/>
          <a:srcRect/>
          <a:stretch>
            <a:fillRect/>
          </a:stretch>
        </p:blipFill>
        <p:spPr bwMode="auto">
          <a:xfrm>
            <a:off x="1" y="0"/>
            <a:ext cx="4000496" cy="1071546"/>
          </a:xfrm>
          <a:prstGeom prst="rect">
            <a:avLst/>
          </a:prstGeom>
          <a:noFill/>
          <a:ln w="9525">
            <a:noFill/>
            <a:miter lim="800000"/>
            <a:headEnd/>
            <a:tailEnd/>
          </a:ln>
        </p:spPr>
      </p:pic>
      <p:pic>
        <p:nvPicPr>
          <p:cNvPr id="7" name="Picture 6" descr="Image result for e-books"/>
          <p:cNvPicPr/>
          <p:nvPr/>
        </p:nvPicPr>
        <p:blipFill>
          <a:blip r:embed="rId3"/>
          <a:srcRect/>
          <a:stretch>
            <a:fillRect/>
          </a:stretch>
        </p:blipFill>
        <p:spPr bwMode="auto">
          <a:xfrm>
            <a:off x="0" y="0"/>
            <a:ext cx="4000496" cy="107154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p:cTn id="37"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p:cTn id="43" dur="1000" fill="hold"/>
                                        <p:tgtEl>
                                          <p:spTgt spid="1024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10243">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92500"/>
          </a:bodyPr>
          <a:lstStyle/>
          <a:p>
            <a:pPr>
              <a:buNone/>
            </a:pPr>
            <a:r>
              <a:rPr lang="en-US" sz="4400" b="1" dirty="0"/>
              <a:t>e-Books – IFLA Principles</a:t>
            </a:r>
            <a:endParaRPr lang="en-IN" sz="4400" dirty="0"/>
          </a:p>
          <a:p>
            <a:pPr lvl="0"/>
            <a:r>
              <a:rPr lang="en-IN" b="1" dirty="0"/>
              <a:t>Copyright limitations and library exceptions available;</a:t>
            </a:r>
            <a:endParaRPr lang="en-IN" dirty="0"/>
          </a:p>
          <a:p>
            <a:pPr lvl="0"/>
            <a:r>
              <a:rPr lang="en-US" b="1" dirty="0"/>
              <a:t>e-publications should be neutral platform taking into account accessibility standards;</a:t>
            </a:r>
            <a:endParaRPr lang="en-IN" dirty="0"/>
          </a:p>
          <a:p>
            <a:pPr lvl="0"/>
            <a:r>
              <a:rPr lang="en-US" b="1" dirty="0"/>
              <a:t>the ability to preserve e-books for long term; and</a:t>
            </a:r>
            <a:endParaRPr lang="en-IN" dirty="0"/>
          </a:p>
          <a:p>
            <a:pPr lvl="0"/>
            <a:r>
              <a:rPr lang="en-US" b="1" dirty="0"/>
              <a:t>be able to protect the privacy of library users.”</a:t>
            </a:r>
            <a:endParaRPr lang="en-IN" dirty="0"/>
          </a:p>
          <a:p>
            <a:pPr>
              <a:buNone/>
            </a:pPr>
            <a:r>
              <a:rPr lang="en-US" dirty="0"/>
              <a:t> </a:t>
            </a:r>
            <a:endParaRPr lang="en-IN" dirty="0"/>
          </a:p>
          <a:p>
            <a:pPr>
              <a:buNone/>
            </a:pPr>
            <a:endParaRPr lang="en-IN" sz="2400" dirty="0" smtClean="0"/>
          </a:p>
        </p:txBody>
      </p:sp>
      <p:sp>
        <p:nvSpPr>
          <p:cNvPr id="10245" name="Rectangle 6"/>
          <p:cNvSpPr>
            <a:spLocks noChangeArrowheads="1"/>
          </p:cNvSpPr>
          <p:nvPr/>
        </p:nvSpPr>
        <p:spPr bwMode="auto">
          <a:xfrm>
            <a:off x="-7661275" y="3143248"/>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 name="Picture 4" descr="Image result for e-books"/>
          <p:cNvPicPr/>
          <p:nvPr/>
        </p:nvPicPr>
        <p:blipFill>
          <a:blip r:embed="rId3"/>
          <a:srcRect/>
          <a:stretch>
            <a:fillRect/>
          </a:stretch>
        </p:blipFill>
        <p:spPr bwMode="auto">
          <a:xfrm>
            <a:off x="1" y="0"/>
            <a:ext cx="3857620" cy="121442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p:cTn id="37"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lnSpcReduction="10000"/>
          </a:bodyPr>
          <a:lstStyle/>
          <a:p>
            <a:pPr>
              <a:buNone/>
            </a:pPr>
            <a:r>
              <a:rPr lang="en-US" sz="4000" b="1" dirty="0"/>
              <a:t>Constraints and Restrictions</a:t>
            </a:r>
            <a:endParaRPr lang="en-IN" sz="4000" b="1" dirty="0"/>
          </a:p>
          <a:p>
            <a:pPr>
              <a:buNone/>
            </a:pPr>
            <a:r>
              <a:rPr lang="en-US" b="1" dirty="0" err="1"/>
              <a:t>i</a:t>
            </a:r>
            <a:r>
              <a:rPr lang="en-US" b="1" dirty="0"/>
              <a:t>.	</a:t>
            </a:r>
            <a:r>
              <a:rPr lang="en-US" b="1" dirty="0" smtClean="0"/>
              <a:t>  DRM </a:t>
            </a:r>
            <a:r>
              <a:rPr lang="en-US" b="1" dirty="0"/>
              <a:t>controls  </a:t>
            </a:r>
            <a:endParaRPr lang="en-IN" b="1" dirty="0"/>
          </a:p>
          <a:p>
            <a:pPr>
              <a:buNone/>
            </a:pPr>
            <a:r>
              <a:rPr lang="en-US" b="1" dirty="0"/>
              <a:t>ii.	</a:t>
            </a:r>
            <a:r>
              <a:rPr lang="en-US" b="1" dirty="0" smtClean="0"/>
              <a:t>  The </a:t>
            </a:r>
            <a:r>
              <a:rPr lang="en-US" b="1" dirty="0"/>
              <a:t>saving and sharing of e-books through reading devices also has been found difficult;</a:t>
            </a:r>
            <a:endParaRPr lang="en-IN" b="1" dirty="0"/>
          </a:p>
          <a:p>
            <a:pPr>
              <a:buNone/>
            </a:pPr>
            <a:r>
              <a:rPr lang="en-US" b="1" dirty="0"/>
              <a:t>iii. 	Database model for parallel access to different e-books;</a:t>
            </a:r>
            <a:endParaRPr lang="en-IN" b="1" dirty="0"/>
          </a:p>
          <a:p>
            <a:pPr>
              <a:buNone/>
            </a:pPr>
            <a:r>
              <a:rPr lang="en-US" b="1" dirty="0"/>
              <a:t>iv. 	Restrictions on sharing of e-books;</a:t>
            </a:r>
            <a:endParaRPr lang="en-IN" b="1" dirty="0"/>
          </a:p>
          <a:p>
            <a:pPr>
              <a:buNone/>
            </a:pPr>
            <a:r>
              <a:rPr lang="en-US" b="1" dirty="0"/>
              <a:t>v. 	Streamlining of variable pricing models</a:t>
            </a:r>
            <a:endParaRPr lang="en-IN" b="1"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 name="Picture 4" descr="Image result for e-books"/>
          <p:cNvPicPr/>
          <p:nvPr/>
        </p:nvPicPr>
        <p:blipFill>
          <a:blip r:embed="rId3"/>
          <a:srcRect/>
          <a:stretch>
            <a:fillRect/>
          </a:stretch>
        </p:blipFill>
        <p:spPr bwMode="auto">
          <a:xfrm>
            <a:off x="1" y="0"/>
            <a:ext cx="3857620" cy="121442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p:cTn id="37"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77500" lnSpcReduction="20000"/>
          </a:bodyPr>
          <a:lstStyle/>
          <a:p>
            <a:pPr>
              <a:buNone/>
            </a:pPr>
            <a:r>
              <a:rPr lang="en-US" sz="4000" b="1" dirty="0"/>
              <a:t>Constraints and Restrictions</a:t>
            </a:r>
            <a:endParaRPr lang="en-IN" sz="4000" b="1" dirty="0"/>
          </a:p>
          <a:p>
            <a:pPr>
              <a:buNone/>
            </a:pPr>
            <a:r>
              <a:rPr lang="en-US" b="1" dirty="0"/>
              <a:t>vi. 	Delayed sales;</a:t>
            </a:r>
            <a:endParaRPr lang="en-IN" b="1" dirty="0"/>
          </a:p>
          <a:p>
            <a:pPr>
              <a:buNone/>
            </a:pPr>
            <a:r>
              <a:rPr lang="en-US" b="1" dirty="0"/>
              <a:t>vii. 	Lack of </a:t>
            </a:r>
            <a:r>
              <a:rPr lang="en-US" b="1" dirty="0" err="1"/>
              <a:t>standardisation</a:t>
            </a:r>
            <a:r>
              <a:rPr lang="en-US" b="1" dirty="0"/>
              <a:t> of format, hardware and software  </a:t>
            </a:r>
            <a:endParaRPr lang="en-IN" b="1" dirty="0"/>
          </a:p>
          <a:p>
            <a:pPr>
              <a:buNone/>
            </a:pPr>
            <a:r>
              <a:rPr lang="en-US" b="1" dirty="0" smtClean="0"/>
              <a:t>   a</a:t>
            </a:r>
            <a:r>
              <a:rPr lang="en-US" b="1" dirty="0"/>
              <a:t>.	Hardware:	Guidance on the use of specific e-book hardware such as portable devices, desktop PCs etc. </a:t>
            </a:r>
            <a:endParaRPr lang="en-IN" b="1" dirty="0"/>
          </a:p>
          <a:p>
            <a:pPr>
              <a:buNone/>
            </a:pPr>
            <a:r>
              <a:rPr lang="en-US" b="1" dirty="0" smtClean="0"/>
              <a:t>   b</a:t>
            </a:r>
            <a:r>
              <a:rPr lang="en-US" b="1" dirty="0"/>
              <a:t>. 	Software-	Guidance   on  hyperlinks, </a:t>
            </a:r>
            <a:r>
              <a:rPr lang="en-US" b="1" dirty="0" err="1"/>
              <a:t>colour</a:t>
            </a:r>
            <a:r>
              <a:rPr lang="en-US" b="1" dirty="0"/>
              <a:t>, networking features etc. </a:t>
            </a:r>
            <a:endParaRPr lang="en-IN" b="1" dirty="0"/>
          </a:p>
          <a:p>
            <a:pPr>
              <a:buNone/>
            </a:pPr>
            <a:r>
              <a:rPr lang="en-US" b="1" dirty="0" smtClean="0"/>
              <a:t>   c</a:t>
            </a:r>
            <a:r>
              <a:rPr lang="en-US" b="1" dirty="0"/>
              <a:t>. 	Making  technologies more comprehensible.</a:t>
            </a:r>
            <a:endParaRPr lang="en-IN" b="1" dirty="0"/>
          </a:p>
          <a:p>
            <a:pPr>
              <a:buNone/>
            </a:pPr>
            <a:r>
              <a:rPr lang="en-US" b="1" dirty="0"/>
              <a:t>viii. 	Formats such as Microsoft Reader, Adobe PDF, PostScript,  and DAISY Digital Talking Book are equipped with DRM</a:t>
            </a:r>
            <a:endParaRPr lang="en-IN" b="1"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 name="Picture 4" descr="Image result for e-books"/>
          <p:cNvPicPr/>
          <p:nvPr/>
        </p:nvPicPr>
        <p:blipFill>
          <a:blip r:embed="rId3"/>
          <a:srcRect/>
          <a:stretch>
            <a:fillRect/>
          </a:stretch>
        </p:blipFill>
        <p:spPr bwMode="auto">
          <a:xfrm>
            <a:off x="1" y="0"/>
            <a:ext cx="3857620" cy="121442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p:cTn id="37"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p:cTn id="43" dur="1000" fill="hold"/>
                                        <p:tgtEl>
                                          <p:spTgt spid="1024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10243">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a:bodyPr>
          <a:lstStyle/>
          <a:p>
            <a:pPr>
              <a:buNone/>
            </a:pPr>
            <a:r>
              <a:rPr lang="en-US" sz="4800" b="1" dirty="0"/>
              <a:t>e-Journal Services</a:t>
            </a:r>
            <a:endParaRPr lang="en-IN" sz="4800" b="1" dirty="0"/>
          </a:p>
          <a:p>
            <a:r>
              <a:rPr lang="en-US" sz="3600" b="1" dirty="0"/>
              <a:t>The legal issues </a:t>
            </a:r>
            <a:endParaRPr lang="en-IN" sz="3600" b="1" dirty="0"/>
          </a:p>
          <a:p>
            <a:r>
              <a:rPr lang="en-US" sz="3600" b="1" dirty="0"/>
              <a:t>The archival issues,</a:t>
            </a:r>
            <a:endParaRPr lang="en-IN" sz="3600" b="1" dirty="0"/>
          </a:p>
          <a:p>
            <a:r>
              <a:rPr lang="en-US" sz="3600" b="1" dirty="0"/>
              <a:t>Federated search facilities</a:t>
            </a:r>
            <a:endParaRPr lang="en-IN" sz="3600" b="1" dirty="0"/>
          </a:p>
          <a:p>
            <a:r>
              <a:rPr lang="en-US" sz="3600" b="1" dirty="0"/>
              <a:t>Development of  special platforms</a:t>
            </a:r>
            <a:endParaRPr lang="en-IN" sz="3600" b="1"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 name="Picture 4" descr="Image result for e-journals"/>
          <p:cNvPicPr/>
          <p:nvPr/>
        </p:nvPicPr>
        <p:blipFill>
          <a:blip r:embed="rId3"/>
          <a:srcRect/>
          <a:stretch>
            <a:fillRect/>
          </a:stretch>
        </p:blipFill>
        <p:spPr bwMode="auto">
          <a:xfrm>
            <a:off x="0" y="0"/>
            <a:ext cx="5137785" cy="121442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47500" lnSpcReduction="20000"/>
          </a:bodyPr>
          <a:lstStyle/>
          <a:p>
            <a:pPr>
              <a:buNone/>
            </a:pPr>
            <a:r>
              <a:rPr lang="en-US" sz="8400" b="1" dirty="0"/>
              <a:t>Product Licensing</a:t>
            </a:r>
            <a:endParaRPr lang="en-IN" sz="8400" b="1" dirty="0"/>
          </a:p>
          <a:p>
            <a:pPr>
              <a:buNone/>
            </a:pPr>
            <a:r>
              <a:rPr lang="en-US" sz="2400" dirty="0"/>
              <a:t> </a:t>
            </a:r>
            <a:endParaRPr lang="en-IN" sz="2400" dirty="0"/>
          </a:p>
          <a:p>
            <a:pPr>
              <a:buNone/>
            </a:pPr>
            <a:r>
              <a:rPr lang="en-US" sz="5100" b="1" dirty="0"/>
              <a:t>1. 	Generally non exclusive  and non-transferable  </a:t>
            </a:r>
            <a:endParaRPr lang="en-IN" sz="5100" b="1" dirty="0"/>
          </a:p>
          <a:p>
            <a:pPr>
              <a:buNone/>
            </a:pPr>
            <a:r>
              <a:rPr lang="en-US" sz="5100" b="1" dirty="0"/>
              <a:t>2.	Institution does not acquire any IPR    rights in the Products  software, systems, documentation etc. </a:t>
            </a:r>
            <a:endParaRPr lang="en-IN" sz="5100" b="1" dirty="0"/>
          </a:p>
          <a:p>
            <a:pPr>
              <a:buNone/>
            </a:pPr>
            <a:r>
              <a:rPr lang="en-US" sz="5100" b="1" dirty="0"/>
              <a:t>3. Listing authorized  users </a:t>
            </a:r>
            <a:endParaRPr lang="en-IN" sz="5100" b="1" dirty="0"/>
          </a:p>
          <a:p>
            <a:pPr lvl="0">
              <a:buNone/>
            </a:pPr>
            <a:r>
              <a:rPr lang="en-IN" sz="5100" b="1" dirty="0" smtClean="0"/>
              <a:t>4.  Inter-library  </a:t>
            </a:r>
            <a:r>
              <a:rPr lang="en-IN" sz="5100" b="1" dirty="0"/>
              <a:t>Loan and scholarly sharing provisions </a:t>
            </a:r>
          </a:p>
          <a:p>
            <a:pPr marL="457200" indent="-457200">
              <a:buAutoNum type="arabicPeriod" startAt="5"/>
            </a:pPr>
            <a:r>
              <a:rPr lang="en-US" sz="5100" b="1" dirty="0" smtClean="0"/>
              <a:t>Some </a:t>
            </a:r>
            <a:r>
              <a:rPr lang="en-US" sz="5100" b="1" dirty="0"/>
              <a:t>pub. don’t  allow download or creating printouts  of   a reasonable portions </a:t>
            </a:r>
            <a:endParaRPr lang="en-IN" sz="5100" b="1" dirty="0"/>
          </a:p>
          <a:p>
            <a:pPr lvl="0">
              <a:buNone/>
            </a:pPr>
            <a:r>
              <a:rPr lang="en-IN" sz="5100" b="1" dirty="0" smtClean="0"/>
              <a:t>6   Should </a:t>
            </a:r>
            <a:r>
              <a:rPr lang="en-IN" sz="5100" b="1" dirty="0"/>
              <a:t>uphold  “Fair Use” and  “Fair Dealing” permissions.</a:t>
            </a:r>
          </a:p>
          <a:p>
            <a:pPr>
              <a:buNone/>
            </a:pPr>
            <a:r>
              <a:rPr lang="en-US" sz="5100" b="1" dirty="0"/>
              <a:t> </a:t>
            </a:r>
            <a:endParaRPr lang="en-IN" sz="5100" b="1" dirty="0"/>
          </a:p>
          <a:p>
            <a:pPr>
              <a:buNone/>
            </a:pPr>
            <a:endParaRPr lang="en-IN" sz="2400"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5" name="Picture 4" descr="Image result for e-journals"/>
          <p:cNvPicPr/>
          <p:nvPr/>
        </p:nvPicPr>
        <p:blipFill>
          <a:blip r:embed="rId3"/>
          <a:srcRect/>
          <a:stretch>
            <a:fillRect/>
          </a:stretch>
        </p:blipFill>
        <p:spPr bwMode="auto">
          <a:xfrm>
            <a:off x="0" y="0"/>
            <a:ext cx="5137785" cy="121442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p:cTn id="37"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p:cTn id="43" dur="1000" fill="hold"/>
                                        <p:tgtEl>
                                          <p:spTgt spid="1024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1024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10243">
                                            <p:txEl>
                                              <p:pRg st="7" end="7"/>
                                            </p:txEl>
                                          </p:spTgt>
                                        </p:tgtEl>
                                        <p:attrNameLst>
                                          <p:attrName>style.visibility</p:attrName>
                                        </p:attrNameLst>
                                      </p:cBhvr>
                                      <p:to>
                                        <p:strVal val="visible"/>
                                      </p:to>
                                    </p:set>
                                    <p:anim calcmode="lin" valueType="num">
                                      <p:cBhvr>
                                        <p:cTn id="49" dur="1000" fill="hold"/>
                                        <p:tgtEl>
                                          <p:spTgt spid="1024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1024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17" presetClass="entr" presetSubtype="10" fill="hold" grpId="0" nodeType="clickEffect">
                                  <p:stCondLst>
                                    <p:cond delay="0"/>
                                  </p:stCondLst>
                                  <p:childTnLst>
                                    <p:set>
                                      <p:cBhvr>
                                        <p:cTn id="54" dur="1" fill="hold">
                                          <p:stCondLst>
                                            <p:cond delay="0"/>
                                          </p:stCondLst>
                                        </p:cTn>
                                        <p:tgtEl>
                                          <p:spTgt spid="10243">
                                            <p:txEl>
                                              <p:pRg st="8" end="8"/>
                                            </p:txEl>
                                          </p:spTgt>
                                        </p:tgtEl>
                                        <p:attrNameLst>
                                          <p:attrName>style.visibility</p:attrName>
                                        </p:attrNameLst>
                                      </p:cBhvr>
                                      <p:to>
                                        <p:strVal val="visible"/>
                                      </p:to>
                                    </p:set>
                                    <p:anim calcmode="lin" valueType="num">
                                      <p:cBhvr>
                                        <p:cTn id="55" dur="1000" fill="hold"/>
                                        <p:tgtEl>
                                          <p:spTgt spid="1024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1024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sz="half" idx="4294967295"/>
          </p:nvPr>
        </p:nvSpPr>
        <p:spPr>
          <a:xfrm>
            <a:off x="357158" y="1357298"/>
            <a:ext cx="8458200" cy="4525963"/>
          </a:xfrm>
        </p:spPr>
        <p:txBody>
          <a:bodyPr>
            <a:normAutofit fontScale="25000" lnSpcReduction="20000"/>
          </a:bodyPr>
          <a:lstStyle/>
          <a:p>
            <a:pPr>
              <a:buNone/>
            </a:pPr>
            <a:r>
              <a:rPr lang="en-US" sz="19200" b="1" dirty="0" smtClean="0"/>
              <a:t>Section </a:t>
            </a:r>
            <a:r>
              <a:rPr lang="en-US" sz="19200" b="1" dirty="0"/>
              <a:t>108 Study Group Report-US Copyright Office, 2008</a:t>
            </a:r>
            <a:endParaRPr lang="en-IN" sz="19200" b="1" dirty="0"/>
          </a:p>
          <a:p>
            <a:r>
              <a:rPr lang="en-US" sz="2400" dirty="0"/>
              <a:t> </a:t>
            </a:r>
            <a:endParaRPr lang="en-IN" sz="2400" dirty="0"/>
          </a:p>
          <a:p>
            <a:pPr>
              <a:buNone/>
            </a:pPr>
            <a:r>
              <a:rPr lang="en-US" sz="9800" b="1" dirty="0" smtClean="0"/>
              <a:t>1.  Limited </a:t>
            </a:r>
            <a:r>
              <a:rPr lang="en-US" sz="9800" b="1" dirty="0"/>
              <a:t>Copyright exemptions given.</a:t>
            </a:r>
            <a:endParaRPr lang="en-IN" sz="9800" b="1" dirty="0"/>
          </a:p>
          <a:p>
            <a:pPr>
              <a:buNone/>
            </a:pPr>
            <a:r>
              <a:rPr lang="en-US" sz="9800" b="1" dirty="0"/>
              <a:t> </a:t>
            </a:r>
            <a:r>
              <a:rPr lang="en-US" sz="9800" b="1" dirty="0" smtClean="0"/>
              <a:t>2</a:t>
            </a:r>
            <a:r>
              <a:rPr lang="en-US" sz="9800" b="1" dirty="0"/>
              <a:t>. </a:t>
            </a:r>
            <a:r>
              <a:rPr lang="en-US" sz="9800" b="1" dirty="0" smtClean="0"/>
              <a:t>Section </a:t>
            </a:r>
            <a:r>
              <a:rPr lang="en-US" sz="9800" b="1" dirty="0"/>
              <a:t>108 does not properly cover archiving, preservation and digital delivery of documents.</a:t>
            </a:r>
            <a:endParaRPr lang="en-IN" sz="9800" b="1" dirty="0"/>
          </a:p>
          <a:p>
            <a:pPr>
              <a:buNone/>
            </a:pPr>
            <a:r>
              <a:rPr lang="en-US" sz="9800" b="1" dirty="0"/>
              <a:t>3. Can’t  make “a </a:t>
            </a:r>
            <a:r>
              <a:rPr lang="en-US" sz="9800" b="1" dirty="0" smtClean="0"/>
              <a:t> preservation </a:t>
            </a:r>
            <a:r>
              <a:rPr lang="en-US" sz="9800" b="1" dirty="0"/>
              <a:t>copy of any at-risk” work. </a:t>
            </a:r>
            <a:endParaRPr lang="en-IN" sz="9800" b="1" dirty="0"/>
          </a:p>
          <a:p>
            <a:pPr>
              <a:buNone/>
            </a:pPr>
            <a:r>
              <a:rPr lang="en-US" sz="9800" b="1" dirty="0"/>
              <a:t>4.	New knowledge is developed through  libraries and archives </a:t>
            </a:r>
            <a:endParaRPr lang="en-IN" sz="9800" b="1" dirty="0"/>
          </a:p>
          <a:p>
            <a:pPr>
              <a:buNone/>
            </a:pPr>
            <a:r>
              <a:rPr lang="en-US" sz="9800" b="1" dirty="0"/>
              <a:t>5. The Group supported the use of digital ILL in principle;</a:t>
            </a:r>
            <a:endParaRPr lang="en-IN" sz="9800" b="1" dirty="0"/>
          </a:p>
          <a:p>
            <a:pPr>
              <a:buNone/>
            </a:pPr>
            <a:r>
              <a:rPr lang="en-US" sz="9800" b="1" dirty="0"/>
              <a:t>6. To limit the further distribution of the electronic document by the user.</a:t>
            </a:r>
            <a:endParaRPr lang="en-IN" sz="9800" b="1" dirty="0"/>
          </a:p>
          <a:p>
            <a:pPr>
              <a:buNone/>
            </a:pPr>
            <a:endParaRPr lang="en-IN" sz="9800" b="1" dirty="0" smtClean="0"/>
          </a:p>
        </p:txBody>
      </p:sp>
      <p:sp>
        <p:nvSpPr>
          <p:cNvPr id="10245" name="Rectangle 6"/>
          <p:cNvSpPr>
            <a:spLocks noChangeArrowheads="1"/>
          </p:cNvSpPr>
          <p:nvPr/>
        </p:nvSpPr>
        <p:spPr bwMode="auto">
          <a:xfrm>
            <a:off x="-3089275" y="4030663"/>
            <a:ext cx="15322550" cy="366712"/>
          </a:xfrm>
          <a:prstGeom prst="rect">
            <a:avLst/>
          </a:prstGeom>
          <a:noFill/>
          <a:ln w="9525">
            <a:noFill/>
            <a:miter lim="800000"/>
            <a:headEnd/>
            <a:tailEnd/>
          </a:ln>
        </p:spPr>
        <p:txBody>
          <a:bodyPr anchor="ctr">
            <a:spAutoFit/>
          </a:bodyPr>
          <a:lstStyle/>
          <a:p>
            <a:pPr algn="just"/>
            <a:endParaRPr lang="en-US">
              <a:cs typeface="Times New Roman" pitchFamily="18" charset="0"/>
            </a:endParaRPr>
          </a:p>
        </p:txBody>
      </p:sp>
      <p:pic>
        <p:nvPicPr>
          <p:cNvPr id="6" name="Picture 8" descr="logo"/>
          <p:cNvPicPr>
            <a:picLocks noChangeAspect="1" noChangeArrowheads="1"/>
          </p:cNvPicPr>
          <p:nvPr/>
        </p:nvPicPr>
        <p:blipFill>
          <a:blip r:embed="rId2"/>
          <a:srcRect/>
          <a:stretch>
            <a:fillRect/>
          </a:stretch>
        </p:blipFill>
        <p:spPr bwMode="auto">
          <a:xfrm>
            <a:off x="6500826" y="0"/>
            <a:ext cx="2643174" cy="857232"/>
          </a:xfrm>
          <a:prstGeom prst="rect">
            <a:avLst/>
          </a:prstGeom>
          <a:noFill/>
          <a:ln w="9525">
            <a:noFill/>
            <a:miter lim="800000"/>
            <a:headEnd/>
            <a:tailEnd/>
          </a:ln>
        </p:spPr>
      </p:pic>
      <p:pic>
        <p:nvPicPr>
          <p:cNvPr id="11266" name="Picture 2" descr="Image result for Limited Copyright exemptions given"/>
          <p:cNvPicPr>
            <a:picLocks noChangeAspect="1" noChangeArrowheads="1"/>
          </p:cNvPicPr>
          <p:nvPr/>
        </p:nvPicPr>
        <p:blipFill>
          <a:blip r:embed="rId3"/>
          <a:srcRect/>
          <a:stretch>
            <a:fillRect/>
          </a:stretch>
        </p:blipFill>
        <p:spPr bwMode="auto">
          <a:xfrm>
            <a:off x="1" y="0"/>
            <a:ext cx="2660650" cy="135729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p:cTn id="13"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p:cTn id="19" dur="10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p:cTn id="25"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p:cTn id="31" dur="10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1024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p:cTn id="37" dur="1000" fill="hold"/>
                                        <p:tgtEl>
                                          <p:spTgt spid="1024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1024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p:cTn id="43" dur="1000" fill="hold"/>
                                        <p:tgtEl>
                                          <p:spTgt spid="1024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1024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10243">
                                            <p:txEl>
                                              <p:pRg st="7" end="7"/>
                                            </p:txEl>
                                          </p:spTgt>
                                        </p:tgtEl>
                                        <p:attrNameLst>
                                          <p:attrName>style.visibility</p:attrName>
                                        </p:attrNameLst>
                                      </p:cBhvr>
                                      <p:to>
                                        <p:strVal val="visible"/>
                                      </p:to>
                                    </p:set>
                                    <p:anim calcmode="lin" valueType="num">
                                      <p:cBhvr>
                                        <p:cTn id="49" dur="1000" fill="hold"/>
                                        <p:tgtEl>
                                          <p:spTgt spid="1024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10243">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386</Words>
  <Application>Microsoft Office PowerPoint</Application>
  <PresentationFormat>On-screen Show (4:3)</PresentationFormat>
  <Paragraphs>114</Paragraphs>
  <Slides>18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Office Theme</vt:lpstr>
      <vt:lpstr>Bitmap Image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20</cp:revision>
  <dcterms:created xsi:type="dcterms:W3CDTF">2018-09-10T20:23:47Z</dcterms:created>
  <dcterms:modified xsi:type="dcterms:W3CDTF">2018-09-19T22:28:42Z</dcterms:modified>
</cp:coreProperties>
</file>